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CFF"/>
    <a:srgbClr val="1CC2A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9999">
              <a:schemeClr val="accent1">
                <a:lumMod val="60000"/>
                <a:lumOff val="4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rgbClr val="FFFF00"/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633" y="3212976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609600"/>
            <a:ext cx="6264696" cy="2027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200" dirty="0"/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живем в России»</a:t>
            </a:r>
          </a:p>
          <a:p>
            <a:endParaRPr lang="ru-RU" altLang="ru-RU" sz="3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3228972" cy="21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народные праздники вам известны?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643182"/>
            <a:ext cx="3471858" cy="25717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Святки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Масленица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Пасха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Красная горка и т. д.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286256"/>
            <a:ext cx="2691678" cy="243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00174"/>
            <a:ext cx="31473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god2015.com/wp-content/uploads/2014/02/kogda-pasxa-v-2014-god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" y="4213334"/>
            <a:ext cx="3223232" cy="26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28735"/>
            <a:ext cx="2520280" cy="250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русские народные сказки вы любите?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988840"/>
            <a:ext cx="4757742" cy="26260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Гуси-лебеди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Теремок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Репка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Колобок др.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48118"/>
            <a:ext cx="3455078" cy="247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323" y="1495404"/>
            <a:ext cx="3372301" cy="236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2735" y="4221088"/>
            <a:ext cx="44068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народные промыслы вы знаете?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Гжель</a:t>
            </a:r>
          </a:p>
          <a:p>
            <a:r>
              <a:rPr lang="ru-RU" dirty="0" smtClean="0"/>
              <a:t>Хохлома</a:t>
            </a:r>
          </a:p>
          <a:p>
            <a:r>
              <a:rPr lang="ru-RU" dirty="0" smtClean="0"/>
              <a:t>Дымковская игрушка</a:t>
            </a:r>
          </a:p>
          <a:p>
            <a:r>
              <a:rPr lang="ru-RU" dirty="0" smtClean="0"/>
              <a:t>Городецкая роспись и др.</a:t>
            </a:r>
            <a:endParaRPr lang="ru-RU" dirty="0"/>
          </a:p>
        </p:txBody>
      </p:sp>
      <p:pic>
        <p:nvPicPr>
          <p:cNvPr id="8194" name="Picture 2" descr="http://slavyane.org/images/stories/Proshloe/gjel/vase-gj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9" b="94375" l="21094" r="76250">
                        <a14:backgroundMark x1="31563" y1="29063" x2="31563" y2="29063"/>
                        <a14:backgroundMark x1="33438" y1="26875" x2="33438" y2="26875"/>
                        <a14:backgroundMark x1="31563" y1="32500" x2="31563" y2="32500"/>
                        <a14:backgroundMark x1="35313" y1="33281" x2="35313" y2="33281"/>
                        <a14:backgroundMark x1="35000" y1="29063" x2="35000" y2="29063"/>
                        <a14:backgroundMark x1="38281" y1="19063" x2="38281" y2="19063"/>
                        <a14:backgroundMark x1="35781" y1="79063" x2="35781" y2="79063"/>
                        <a14:backgroundMark x1="34531" y1="72188" x2="34531" y2="72188"/>
                        <a14:backgroundMark x1="35313" y1="66250" x2="35313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8903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udents.uni-vologda.ac.ru/pages/pm10/sna/images/khokhloma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8" b="99740" l="2196" r="97206">
                        <a14:backgroundMark x1="23653" y1="58854" x2="23653" y2="58854"/>
                        <a14:backgroundMark x1="26048" y1="50781" x2="26048" y2="50781"/>
                        <a14:backgroundMark x1="10878" y1="93099" x2="10878" y2="93099"/>
                        <a14:backgroundMark x1="10978" y1="97786" x2="10978" y2="97786"/>
                        <a14:backgroundMark x1="32735" y1="28646" x2="32735" y2="28646"/>
                        <a14:backgroundMark x1="39122" y1="24089" x2="39122" y2="24089"/>
                        <a14:backgroundMark x1="56986" y1="25911" x2="56986" y2="25911"/>
                        <a14:backgroundMark x1="63573" y1="24479" x2="63573" y2="24479"/>
                        <a14:backgroundMark x1="68263" y1="40625" x2="68263" y2="40625"/>
                        <a14:backgroundMark x1="89820" y1="94271" x2="89820" y2="94271"/>
                        <a14:backgroundMark x1="84232" y1="97396" x2="84232" y2="97396"/>
                        <a14:backgroundMark x1="65469" y1="95964" x2="65469" y2="95964"/>
                        <a14:backgroundMark x1="58184" y1="96484" x2="58184" y2="96484"/>
                        <a14:backgroundMark x1="33034" y1="97526" x2="33034" y2="97526"/>
                        <a14:backgroundMark x1="30739" y1="94531" x2="30739" y2="94531"/>
                        <a14:backgroundMark x1="31038" y1="90885" x2="31038" y2="90885"/>
                        <a14:backgroundMark x1="26048" y1="97786" x2="26048" y2="97786"/>
                        <a14:backgroundMark x1="34631" y1="95313" x2="34631" y2="95313"/>
                        <a14:backgroundMark x1="26347" y1="94271" x2="26347" y2="94271"/>
                        <a14:backgroundMark x1="66567" y1="90365" x2="66567" y2="9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024336" cy="23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1-kvazar.ru/Img/dymka1-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39"/>
            <a:ext cx="1597621" cy="29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8" b="97645" l="16620" r="80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62611"/>
            <a:ext cx="5238725" cy="3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3314"/>
            <a:ext cx="9144000" cy="321468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Давайте, попробуем решить с вами все эти вопросы. Для этого мы разделимся на группы «Весельчаки», «Сказочники» и 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Любознайки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3.bp.blogspot.com/-H_QO2dZZZdk/UYAjnrXxTcI/AAAAAAAABHs/kd9H2yxIQI0/s1600/%D0%BC%D0%B0%D0%BB%D1%8C%D1%87%D0%B8%D0%BA+%D0%B8+%D0%B4%D0%B5%D0%B2%D0%BE%D1%87%D0%BA%D0%B0+%D1%81+%D0%BA%D0%BD%D0%B8%D0%B3%D0%BE%D0%B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88">
                        <a14:foregroundMark x1="23188" y1="39015" x2="23188" y2="39015"/>
                        <a14:foregroundMark x1="29250" y1="36439" x2="29250" y2="36439"/>
                        <a14:foregroundMark x1="32875" y1="61515" x2="32875" y2="61515"/>
                        <a14:foregroundMark x1="27688" y1="62121" x2="27688" y2="62121"/>
                        <a14:foregroundMark x1="40250" y1="64091" x2="40250" y2="64091"/>
                        <a14:foregroundMark x1="35750" y1="60606" x2="35750" y2="60606"/>
                        <a14:foregroundMark x1="36063" y1="64697" x2="36063" y2="64697"/>
                        <a14:foregroundMark x1="35250" y1="56742" x2="35250" y2="56742"/>
                        <a14:foregroundMark x1="22688" y1="41515" x2="22688" y2="41515"/>
                        <a14:foregroundMark x1="69313" y1="40227" x2="69313" y2="40227"/>
                        <a14:foregroundMark x1="69313" y1="59621" x2="69313" y2="59621"/>
                        <a14:foregroundMark x1="56188" y1="62121" x2="56188" y2="62121"/>
                        <a14:foregroundMark x1="58562" y1="57424" x2="58562" y2="57424"/>
                        <a14:foregroundMark x1="60938" y1="61515" x2="60938" y2="61515"/>
                        <a14:foregroundMark x1="52563" y1="65682" x2="52563" y2="65682"/>
                        <a14:foregroundMark x1="48375" y1="68182" x2="48375" y2="68182"/>
                        <a14:foregroundMark x1="73750" y1="58636" x2="73750" y2="58636"/>
                        <a14:foregroundMark x1="63563" y1="61212" x2="63563" y2="61212"/>
                        <a14:foregroundMark x1="61938" y1="59318" x2="61938" y2="59318"/>
                        <a14:foregroundMark x1="57000" y1="60606" x2="57000" y2="60606"/>
                        <a14:foregroundMark x1="53875" y1="61515" x2="53875" y2="61515"/>
                        <a14:foregroundMark x1="60125" y1="54242" x2="60125" y2="54242"/>
                        <a14:foregroundMark x1="60125" y1="57045" x2="60125" y2="57045"/>
                        <a14:foregroundMark x1="28188" y1="56136" x2="28188" y2="56136"/>
                        <a14:foregroundMark x1="22438" y1="58636" x2="22438" y2="58636"/>
                        <a14:foregroundMark x1="20313" y1="61212" x2="20313" y2="61212"/>
                        <a14:foregroundMark x1="31563" y1="58636" x2="31563" y2="58636"/>
                        <a14:foregroundMark x1="30562" y1="62803" x2="30562" y2="62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08082"/>
            <a:ext cx="436412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«Весельчаки» узнают: «Какие народные праздники мы отмечаем?» и подготовят праздничный вечер</a:t>
            </a:r>
            <a:endParaRPr lang="ru-RU" sz="3600" b="1" dirty="0">
              <a:ln w="12700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folkagency.ru/img/FCKeditor/Image/Perepolokh_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566210"/>
            <a:ext cx="7498794" cy="429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Группа «Сказочники» прочитают русские народные сказки и покажут их нам</a:t>
            </a:r>
            <a:endParaRPr lang="ru-RU" sz="3600" b="1" dirty="0">
              <a:ln w="12700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olesya-emelyanova.ru/kukoljnyj_teatr/repka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06" l="2154" r="100000">
                        <a14:foregroundMark x1="52769" y1="77890" x2="52769" y2="77890"/>
                        <a14:foregroundMark x1="48462" y1="71197" x2="48462" y2="71197"/>
                        <a14:foregroundMark x1="49385" y1="81136" x2="49385" y2="81136"/>
                        <a14:foregroundMark x1="55385" y1="81136" x2="55385" y2="81136"/>
                        <a14:foregroundMark x1="58615" y1="82150" x2="58615" y2="82150"/>
                        <a14:foregroundMark x1="55538" y1="77485" x2="55538" y2="77485"/>
                        <a14:foregroundMark x1="53077" y1="69980" x2="53077" y2="69980"/>
                        <a14:foregroundMark x1="58154" y1="74848" x2="58154" y2="74848"/>
                        <a14:foregroundMark x1="62000" y1="81339" x2="62000" y2="81339"/>
                        <a14:foregroundMark x1="38462" y1="88844" x2="38462" y2="88844"/>
                        <a14:foregroundMark x1="41846" y1="87018" x2="41846" y2="87018"/>
                        <a14:foregroundMark x1="46308" y1="86207" x2="46308" y2="86207"/>
                        <a14:foregroundMark x1="51077" y1="84990" x2="51077" y2="84990"/>
                        <a14:foregroundMark x1="54462" y1="84584" x2="54462" y2="84584"/>
                        <a14:foregroundMark x1="44462" y1="83773" x2="44462" y2="83773"/>
                        <a14:foregroundMark x1="60000" y1="80933" x2="60000" y2="80933"/>
                        <a14:foregroundMark x1="60615" y1="82150" x2="60615" y2="82150"/>
                        <a14:backgroundMark x1="51077" y1="55172" x2="51077" y2="55172"/>
                        <a14:backgroundMark x1="51692" y1="63083" x2="51692" y2="63083"/>
                        <a14:backgroundMark x1="40769" y1="45639" x2="40769" y2="45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24972"/>
            <a:ext cx="6048672" cy="458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«</a:t>
            </a:r>
            <a:r>
              <a:rPr lang="ru-RU" sz="3600" b="1" dirty="0" err="1" smtClean="0"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Любознайки</a:t>
            </a:r>
            <a:r>
              <a:rPr lang="ru-RU" sz="3600" b="1" dirty="0" smtClean="0"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узнают «Какие есть народные промыслы?» и представят нам выставку народного творчества</a:t>
            </a:r>
            <a:endParaRPr lang="ru-RU" sz="3600" b="1" dirty="0">
              <a:ln w="12700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98667" l="2667" r="97000">
                        <a14:foregroundMark x1="19667" y1="92000" x2="19667" y2="92000"/>
                        <a14:foregroundMark x1="4333" y1="76889" x2="4333" y2="76889"/>
                        <a14:foregroundMark x1="4667" y1="80000" x2="4667" y2="80000"/>
                        <a14:foregroundMark x1="6333" y1="81333" x2="6333" y2="81333"/>
                        <a14:foregroundMark x1="6667" y1="69333" x2="6667" y2="69333"/>
                        <a14:foregroundMark x1="6667" y1="82667" x2="6667" y2="82667"/>
                        <a14:foregroundMark x1="6000" y1="82222" x2="6000" y2="82222"/>
                        <a14:foregroundMark x1="5000" y1="81333" x2="5000" y2="81333"/>
                        <a14:foregroundMark x1="4333" y1="78667" x2="4333" y2="78667"/>
                        <a14:foregroundMark x1="3667" y1="75556" x2="3667" y2="75556"/>
                        <a14:foregroundMark x1="62333" y1="92444" x2="62333" y2="92444"/>
                        <a14:foregroundMark x1="62333" y1="96444" x2="62333" y2="96444"/>
                        <a14:foregroundMark x1="78333" y1="90667" x2="78333" y2="90667"/>
                        <a14:foregroundMark x1="74333" y1="92000" x2="74333" y2="92000"/>
                        <a14:foregroundMark x1="84667" y1="85333" x2="84667" y2="85333"/>
                        <a14:foregroundMark x1="93000" y1="84000" x2="93000" y2="84000"/>
                        <a14:foregroundMark x1="89667" y1="81778" x2="89667" y2="81778"/>
                        <a14:foregroundMark x1="87667" y1="80444" x2="87667" y2="80444"/>
                        <a14:foregroundMark x1="96000" y1="81778" x2="96000" y2="81778"/>
                        <a14:foregroundMark x1="94333" y1="80889" x2="94333" y2="80889"/>
                        <a14:foregroundMark x1="93333" y1="80000" x2="93333" y2="80000"/>
                        <a14:foregroundMark x1="92333" y1="79556" x2="92333" y2="79556"/>
                        <a14:foregroundMark x1="95000" y1="85333" x2="95000" y2="85333"/>
                        <a14:foregroundMark x1="93333" y1="87556" x2="93333" y2="87556"/>
                        <a14:foregroundMark x1="80000" y1="93333" x2="80000" y2="93333"/>
                        <a14:backgroundMark x1="28333" y1="93778" x2="28333" y2="93778"/>
                        <a14:backgroundMark x1="31333" y1="96000" x2="31333" y2="96000"/>
                        <a14:backgroundMark x1="52667" y1="96444" x2="52667" y2="96444"/>
                        <a14:backgroundMark x1="48667" y1="97333" x2="48667" y2="97333"/>
                        <a14:backgroundMark x1="71000" y1="94222" x2="71000" y2="94222"/>
                        <a14:backgroundMark x1="85333" y1="92444" x2="85333" y2="92444"/>
                        <a14:backgroundMark x1="83000" y1="96889" x2="83000" y2="96889"/>
                        <a14:backgroundMark x1="91667" y1="71556" x2="91667" y2="71556"/>
                        <a14:backgroundMark x1="85333" y1="73333" x2="85333" y2="73333"/>
                        <a14:backgroundMark x1="84000" y1="72889" x2="84000" y2="72889"/>
                        <a14:backgroundMark x1="69000" y1="95556" x2="69000" y2="95556"/>
                        <a14:backgroundMark x1="72333" y1="97778" x2="72333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74600"/>
            <a:ext cx="6242991" cy="468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484784"/>
            <a:ext cx="5357850" cy="28083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Знаете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 вы…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Родина?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333" y1="22250" x2="33333" y2="22250"/>
                        <a14:foregroundMark x1="34167" y1="26750" x2="34167" y2="26750"/>
                        <a14:foregroundMark x1="25500" y1="17500" x2="25500" y2="17500"/>
                        <a14:foregroundMark x1="68667" y1="35250" x2="68667" y2="35250"/>
                        <a14:foregroundMark x1="75500" y1="35000" x2="75500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7" y="3906211"/>
            <a:ext cx="4357678" cy="290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7500" l="10000" r="96250">
                        <a14:foregroundMark x1="30000" y1="45625" x2="30000" y2="45625"/>
                        <a14:backgroundMark x1="29375" y1="30625" x2="29375" y2="30625"/>
                        <a14:backgroundMark x1="42500" y1="23750" x2="42500" y2="23750"/>
                        <a14:backgroundMark x1="50625" y1="19375" x2="50625" y2="19375"/>
                        <a14:backgroundMark x1="58125" y1="16875" x2="58125" y2="16875"/>
                        <a14:backgroundMark x1="64375" y1="15000" x2="64375" y2="15000"/>
                        <a14:backgroundMark x1="74375" y1="29375" x2="74375" y2="29375"/>
                        <a14:backgroundMark x1="66875" y1="46875" x2="66875" y2="46875"/>
                        <a14:backgroundMark x1="60625" y1="41875" x2="60625" y2="41875"/>
                        <a14:backgroundMark x1="59375" y1="46875" x2="59375" y2="46875"/>
                        <a14:backgroundMark x1="55000" y1="42500" x2="55000" y2="42500"/>
                        <a14:backgroundMark x1="48125" y1="48125" x2="48125" y2="48125"/>
                        <a14:backgroundMark x1="44375" y1="58125" x2="44375" y2="58125"/>
                        <a14:backgroundMark x1="51250" y1="57500" x2="51250" y2="57500"/>
                        <a14:backgroundMark x1="53750" y1="73125" x2="53750" y2="73125"/>
                        <a14:backgroundMark x1="62500" y1="56250" x2="62500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4752"/>
            <a:ext cx="4499992" cy="27146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Родина – это город, в котором живет человек, и улица, на которой стоит его дом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8777" cy="32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c-a.d-cd.net/fd6e0du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9524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16864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Родина – это место, где родился человек, а также страна, в которой он родился и к судьбе которой ощущает свою духовную привязанность и место откуда произошли его родители, корни человека.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60" y="3645024"/>
            <a:ext cx="47625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мы знаем о России?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500570"/>
            <a:ext cx="7901014" cy="190023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Россия – это страна, в которой мы живем, у нее есть флаг, герб и гимн. Она очень большая.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141">
                        <a14:foregroundMark x1="67578" y1="28906" x2="67578" y2="28906"/>
                        <a14:foregroundMark x1="14063" y1="29297" x2="14063" y2="29297"/>
                        <a14:foregroundMark x1="80859" y1="25781" x2="80859" y2="2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sibznak.net/actions/image/Images_gerb/map_r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23" y1="42857" x2="1523" y2="42857"/>
                        <a14:foregroundMark x1="4399" y1="76000" x2="4399" y2="76000"/>
                        <a14:foregroundMark x1="20643" y1="69714" x2="20643" y2="69714"/>
                        <a14:foregroundMark x1="35195" y1="33714" x2="35195" y2="33714"/>
                        <a14:foregroundMark x1="40778" y1="16857" x2="40778" y2="16857"/>
                        <a14:foregroundMark x1="38579" y1="15714" x2="38579" y2="15714"/>
                        <a14:foregroundMark x1="51777" y1="25143" x2="51777" y2="25143"/>
                        <a14:foregroundMark x1="66836" y1="25143" x2="66836" y2="25143"/>
                        <a14:foregroundMark x1="69374" y1="21429" x2="69374" y2="21429"/>
                        <a14:foregroundMark x1="69205" y1="27429" x2="69205" y2="27429"/>
                        <a14:foregroundMark x1="81218" y1="6000" x2="81218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413" y="1196751"/>
            <a:ext cx="4620447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ерб Росси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562195"/>
            <a:ext cx="1800200" cy="21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 славится Россия?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572000" cy="21431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 шипит, и кряхтит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Воду быстро кипятит,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Он наелся угольков,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Вот для нас и чай готов.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Кран на брюхе открывает,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Кипяточек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разливает.</a:t>
            </a:r>
            <a:endParaRPr lang="ru-RU" sz="26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4700625"/>
            <a:ext cx="435768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Знает взрослый человек,</a:t>
            </a: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Знает даже маленький.</a:t>
            </a: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Чтоб зимою не болеть</a:t>
            </a:r>
          </a:p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Надевают………..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4222" l="4889" r="9466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2857488" cy="2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857232"/>
            <a:ext cx="25165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572264" cy="2940048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Три струны, а звук какой!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 переливами, живой.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Узнаю его в момент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Самый русский инструмент.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071942"/>
            <a:ext cx="6286512" cy="2214578"/>
          </a:xfrm>
        </p:spPr>
        <p:txBody>
          <a:bodyPr>
            <a:noAutofit/>
          </a:bodyPr>
          <a:lstStyle/>
          <a:p>
            <a:pPr marL="0" indent="12700" algn="ctr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Белоствольные красавицы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Дружно встали у дорожки,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Книзу веточки спускаются,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 на веточках сережки.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4" b="96667" l="0" r="89744">
                        <a14:foregroundMark x1="50641" y1="33704" x2="50641" y2="33704"/>
                        <a14:foregroundMark x1="47436" y1="48889" x2="47436" y2="48889"/>
                        <a14:foregroundMark x1="48077" y1="56667" x2="48077" y2="56667"/>
                        <a14:foregroundMark x1="48077" y1="44074" x2="48077" y2="44074"/>
                        <a14:foregroundMark x1="48077" y1="38889" x2="48077" y2="38889"/>
                        <a14:foregroundMark x1="52564" y1="28148" x2="52564" y2="28148"/>
                        <a14:foregroundMark x1="54487" y1="18148" x2="54487" y2="18148"/>
                        <a14:foregroundMark x1="55128" y1="14074" x2="55128" y2="14074"/>
                        <a14:foregroundMark x1="52564" y1="22593" x2="52564" y2="22593"/>
                        <a14:foregroundMark x1="48718" y1="10000" x2="48718" y2="10000"/>
                        <a14:foregroundMark x1="47436" y1="12963" x2="47436" y2="12963"/>
                        <a14:foregroundMark x1="50641" y1="47037" x2="50641" y2="47037"/>
                        <a14:foregroundMark x1="52564" y1="38148" x2="52564" y2="38148"/>
                        <a14:foregroundMark x1="57692" y1="7407" x2="57692" y2="7407"/>
                        <a14:foregroundMark x1="51923" y1="30741" x2="51923" y2="30741"/>
                        <a14:foregroundMark x1="54487" y1="20741" x2="54487" y2="20741"/>
                        <a14:foregroundMark x1="51923" y1="49630" x2="51923" y2="49630"/>
                        <a14:foregroundMark x1="48718" y1="35926" x2="48718" y2="35926"/>
                        <a14:foregroundMark x1="46795" y1="46667" x2="46795" y2="46667"/>
                        <a14:foregroundMark x1="44872" y1="56296" x2="44872" y2="56296"/>
                        <a14:foregroundMark x1="49359" y1="15926" x2="49359" y2="15926"/>
                        <a14:foregroundMark x1="53205" y1="25556" x2="53205" y2="2555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000264" cy="34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s://encrypted-tbn0.gstatic.com/images?q=tbn:ANd9GcR8Jz1xnbVf5WptJWHNjpuEbRajsccucEYY4qccD7Lnv8WP3LLC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212976"/>
            <a:ext cx="2571075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929322" cy="2928958"/>
          </a:xfrm>
        </p:spPr>
        <p:txBody>
          <a:bodyPr>
            <a:no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Привяжешь — пойдут,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Отвяжешь — останутся.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3356992"/>
            <a:ext cx="4471990" cy="3168352"/>
          </a:xfrm>
        </p:spPr>
        <p:txBody>
          <a:bodyPr>
            <a:normAutofit fontScale="47500" lnSpcReduction="20000"/>
          </a:bodyPr>
          <a:lstStyle/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Алый шелковый платочек,</a:t>
            </a:r>
          </a:p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Яркий сарафан в цветочек,</a:t>
            </a:r>
          </a:p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Упирается рука</a:t>
            </a:r>
          </a:p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В деревянные бока.</a:t>
            </a:r>
          </a:p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А внутри секреты есть:</a:t>
            </a:r>
          </a:p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Может – три, а может, шесть.</a:t>
            </a:r>
          </a:p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Разрумянилась немножко.</a:t>
            </a:r>
          </a:p>
          <a:p>
            <a:pPr marL="0" indent="0" algn="ctr" fontAlgn="base">
              <a:buNone/>
            </a:pP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Это русская...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3" y="658076"/>
            <a:ext cx="3461495" cy="25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ribalych.ru/wp-content/uploads/2014/02/1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2" b="94413" l="3429" r="9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5"/>
            <a:ext cx="3800268" cy="291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306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Знаете ли вы…  что такое Родина?</vt:lpstr>
      <vt:lpstr>Родина – это город, в котором живет человек, и улица, на которой стоит его дом</vt:lpstr>
      <vt:lpstr>Презентация PowerPoint</vt:lpstr>
      <vt:lpstr>Что мы знаем о России?</vt:lpstr>
      <vt:lpstr>Презентация PowerPoint</vt:lpstr>
      <vt:lpstr>Чем славится Россия?</vt:lpstr>
      <vt:lpstr>Три струны, а звук какой! С переливами, живой. Узнаю его в момент Самый русский инструмент.</vt:lpstr>
      <vt:lpstr>Привяжешь — пойдут, Отвяжешь — останутся.</vt:lpstr>
      <vt:lpstr>Какие народные праздники вам известны?</vt:lpstr>
      <vt:lpstr>Какие русские народные сказки вы любите?</vt:lpstr>
      <vt:lpstr>Какие народные промыслы вы знаете?</vt:lpstr>
      <vt:lpstr>Давайте, попробуем решить с вами все эти вопросы. Для этого мы разделимся на группы «Весельчаки», «Сказочники» и «Любознайки»</vt:lpstr>
      <vt:lpstr>«Весельчаки» узнают: «Какие народные праздники мы отмечаем?» и подготовят праздничный вечер</vt:lpstr>
      <vt:lpstr>Группа «Сказочники» прочитают русские народные сказки и покажут их нам</vt:lpstr>
      <vt:lpstr>А «Любознайки» узнают «Какие есть народные промыслы?» и представят нам выставку народного творчества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69</cp:revision>
  <dcterms:modified xsi:type="dcterms:W3CDTF">2022-11-07T13:56:02Z</dcterms:modified>
</cp:coreProperties>
</file>